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74" r:id="rId3"/>
    <p:sldId id="284" r:id="rId4"/>
    <p:sldId id="285" r:id="rId5"/>
    <p:sldId id="286" r:id="rId6"/>
    <p:sldId id="282" r:id="rId7"/>
    <p:sldId id="28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DD1"/>
    <a:srgbClr val="1B3B90"/>
    <a:srgbClr val="000093"/>
    <a:srgbClr val="1B06BA"/>
    <a:srgbClr val="4219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>
        <p:scale>
          <a:sx n="70" d="100"/>
          <a:sy n="70" d="100"/>
        </p:scale>
        <p:origin x="-131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1DD09B-9B7C-4452-9595-8207130E2762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BF313E-A560-4514-8B21-627D47868D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0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0" y="3728113"/>
            <a:ext cx="16964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RESPOCARE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j-lt"/>
              </a:rPr>
              <a:t>The primary function of the respiratory system is to supply </a:t>
            </a:r>
            <a:r>
              <a:rPr lang="en-US" sz="2400" dirty="0" smtClean="0">
                <a:latin typeface="+mj-lt"/>
              </a:rPr>
              <a:t>oxygen </a:t>
            </a:r>
            <a:r>
              <a:rPr lang="en-US" sz="2400" dirty="0">
                <a:latin typeface="+mj-lt"/>
              </a:rPr>
              <a:t>to all parts of the </a:t>
            </a:r>
            <a:r>
              <a:rPr lang="en-US" sz="2400" dirty="0" smtClean="0">
                <a:latin typeface="+mj-lt"/>
              </a:rPr>
              <a:t>body</a:t>
            </a:r>
          </a:p>
          <a:p>
            <a:pPr marL="118872" indent="0">
              <a:buNone/>
            </a:pPr>
            <a:endParaRPr lang="en-US" sz="2400" dirty="0" smtClean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Respiratory </a:t>
            </a:r>
            <a:r>
              <a:rPr lang="en-US" sz="2400" dirty="0">
                <a:latin typeface="+mj-lt"/>
              </a:rPr>
              <a:t>system does </a:t>
            </a:r>
            <a:r>
              <a:rPr lang="en-US" sz="2400" dirty="0" smtClean="0">
                <a:latin typeface="+mj-lt"/>
              </a:rPr>
              <a:t>this through</a:t>
            </a:r>
            <a:r>
              <a:rPr lang="en-US" sz="2400" dirty="0">
                <a:latin typeface="+mj-lt"/>
              </a:rPr>
              <a:t> breathing. When we breathe, we inhale oxygen and exhale carbon </a:t>
            </a:r>
            <a:r>
              <a:rPr lang="en-US" sz="2400" dirty="0" smtClean="0">
                <a:latin typeface="+mj-lt"/>
              </a:rPr>
              <a:t>dioxide</a:t>
            </a:r>
            <a:endParaRPr lang="en-US" sz="2400" dirty="0">
              <a:latin typeface="+mj-lt"/>
            </a:endParaRPr>
          </a:p>
        </p:txBody>
      </p:sp>
      <p:pic>
        <p:nvPicPr>
          <p:cNvPr id="7" name="Picture 2" descr="C:\Users\mkaur\Desktop\450-respiratory-system-diagr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752600"/>
            <a:ext cx="3429000" cy="3423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0" y="384048"/>
            <a:ext cx="9144000" cy="6827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u="sng" dirty="0" smtClean="0">
                <a:solidFill>
                  <a:schemeClr val="bg1"/>
                </a:solidFill>
              </a:rPr>
              <a:t>RESPIRATORY SYSTEM</a:t>
            </a:r>
            <a:endParaRPr lang="en-US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07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155448"/>
            <a:ext cx="6705600" cy="11399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u="sng" dirty="0" smtClean="0">
                <a:solidFill>
                  <a:schemeClr val="bg1"/>
                </a:solidFill>
              </a:rPr>
              <a:t>RESPIRATORY TRACT INFECTIONS (RTI)</a:t>
            </a:r>
            <a:endParaRPr lang="en-US" sz="2800" u="sng" dirty="0">
              <a:solidFill>
                <a:schemeClr val="bg1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4114800" cy="4525963"/>
          </a:xfrm>
        </p:spPr>
        <p:txBody>
          <a:bodyPr>
            <a:normAutofit/>
          </a:bodyPr>
          <a:lstStyle/>
          <a:p>
            <a:pPr marL="118872" indent="0">
              <a:buNone/>
            </a:pPr>
            <a:r>
              <a:rPr lang="en-US" sz="2700" u="sng" dirty="0"/>
              <a:t>Common </a:t>
            </a:r>
            <a:r>
              <a:rPr lang="en-US" sz="2700" b="1" u="sng" dirty="0"/>
              <a:t>upper </a:t>
            </a:r>
            <a:r>
              <a:rPr lang="en-US" sz="2700" b="1" u="sng" dirty="0" smtClean="0"/>
              <a:t>RTIs:-</a:t>
            </a:r>
            <a:endParaRPr lang="en-US" sz="2700" u="sng" dirty="0"/>
          </a:p>
          <a:p>
            <a:pPr lvl="1">
              <a:buFont typeface="Wingdings" pitchFamily="2" charset="2"/>
              <a:buChar char="§"/>
            </a:pPr>
            <a:r>
              <a:rPr lang="en-US" sz="2400" dirty="0"/>
              <a:t>T</a:t>
            </a:r>
            <a:r>
              <a:rPr lang="en-US" sz="2400" dirty="0" smtClean="0"/>
              <a:t>he</a:t>
            </a:r>
            <a:r>
              <a:rPr lang="en-US" sz="2400" dirty="0"/>
              <a:t> common </a:t>
            </a:r>
            <a:r>
              <a:rPr lang="en-US" sz="2400" dirty="0" smtClean="0"/>
              <a:t>cold</a:t>
            </a:r>
            <a:endParaRPr lang="en-US" sz="2400" dirty="0"/>
          </a:p>
          <a:p>
            <a:pPr lvl="1">
              <a:buFont typeface="Wingdings" pitchFamily="2" charset="2"/>
              <a:buChar char="§"/>
            </a:pPr>
            <a:r>
              <a:rPr lang="en-US" sz="2400" dirty="0" smtClean="0"/>
              <a:t>Tonsillitis – </a:t>
            </a:r>
            <a:r>
              <a:rPr lang="en-US" sz="2400" dirty="0"/>
              <a:t>infection of the tonsils and tissues at the back of the throat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/>
              <a:t>Sinusitis – </a:t>
            </a:r>
            <a:r>
              <a:rPr lang="en-US" sz="2400" dirty="0"/>
              <a:t>infection of the sinuses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/>
              <a:t>Laryngitis – </a:t>
            </a:r>
            <a:r>
              <a:rPr lang="en-US" sz="2400" dirty="0"/>
              <a:t>infection of the larynx (voice box) 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/>
              <a:t>Flu </a:t>
            </a:r>
            <a:endParaRPr lang="en-US" sz="24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267200" y="1600201"/>
            <a:ext cx="4191000" cy="4571999"/>
          </a:xfrm>
          <a:prstGeom prst="rect">
            <a:avLst/>
          </a:prstGeom>
        </p:spPr>
        <p:txBody>
          <a:bodyPr vert="horz" lIns="54864" tIns="91440" rtlCol="0">
            <a:normAutofit fontScale="85000" lnSpcReduction="10000"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18872" indent="0">
              <a:buFont typeface="Wingdings 2"/>
              <a:buNone/>
            </a:pPr>
            <a:r>
              <a:rPr lang="en-US" u="sng" dirty="0" smtClean="0"/>
              <a:t>Common </a:t>
            </a:r>
            <a:r>
              <a:rPr lang="en-US" b="1" u="sng" dirty="0" smtClean="0"/>
              <a:t>lower RTIs:-</a:t>
            </a:r>
            <a:endParaRPr lang="en-US" dirty="0" smtClean="0"/>
          </a:p>
          <a:p>
            <a:pPr lvl="1"/>
            <a:r>
              <a:rPr lang="en-US" dirty="0" smtClean="0"/>
              <a:t>Bronchitis – infection of the airways</a:t>
            </a:r>
          </a:p>
          <a:p>
            <a:pPr lvl="1"/>
            <a:r>
              <a:rPr lang="en-US" dirty="0" smtClean="0"/>
              <a:t>Pneumonia – infection of the lungs</a:t>
            </a:r>
          </a:p>
          <a:p>
            <a:pPr lvl="1"/>
            <a:r>
              <a:rPr lang="en-US" dirty="0" smtClean="0"/>
              <a:t>Bronchiolitis – an infection of the small airways that affects babies and children aged under two</a:t>
            </a:r>
          </a:p>
          <a:p>
            <a:pPr lvl="1"/>
            <a:r>
              <a:rPr lang="en-US" dirty="0" smtClean="0"/>
              <a:t>Tuberculosis – persistent bacterial infection of the lungs</a:t>
            </a:r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72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4876800" cy="563562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ROLE OF INDIVIDUAL COMPONENTS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4628327"/>
              </p:ext>
            </p:extLst>
          </p:nvPr>
        </p:nvGraphicFramePr>
        <p:xfrm>
          <a:off x="0" y="1066800"/>
          <a:ext cx="9144000" cy="57926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371600"/>
                <a:gridCol w="2971800"/>
                <a:gridCol w="2895600"/>
              </a:tblGrid>
              <a:tr h="64796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COMPONENTS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COMMON NAMES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ROLE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IMAGE</a:t>
                      </a:r>
                      <a:endParaRPr lang="en-US" sz="1600" dirty="0"/>
                    </a:p>
                  </a:txBody>
                  <a:tcPr/>
                </a:tc>
              </a:tr>
              <a:tr h="9031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dirty="0" err="1" smtClean="0">
                          <a:solidFill>
                            <a:schemeClr val="tx1"/>
                          </a:solidFill>
                        </a:rPr>
                        <a:t>Dashmool</a:t>
                      </a:r>
                      <a:r>
                        <a:rPr lang="en-US" sz="1600" b="1" u="none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b="1" u="none" dirty="0" err="1" smtClean="0">
                          <a:solidFill>
                            <a:schemeClr val="tx1"/>
                          </a:solidFill>
                        </a:rPr>
                        <a:t>Kwath</a:t>
                      </a:r>
                      <a:r>
                        <a:rPr lang="en-US" sz="1600" b="1" u="none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 smtClean="0"/>
                        <a:t>For Cough and Asthma.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400" dirty="0" smtClean="0"/>
                        <a:t>For those with congested and weak lungs.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11936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dirty="0" err="1" smtClean="0">
                          <a:solidFill>
                            <a:schemeClr val="tx1"/>
                          </a:solidFill>
                        </a:rPr>
                        <a:t>Solanum</a:t>
                      </a:r>
                      <a:r>
                        <a:rPr lang="en-US" sz="1600" b="1" u="none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b="1" u="none" dirty="0" err="1" smtClean="0">
                          <a:solidFill>
                            <a:schemeClr val="tx1"/>
                          </a:solidFill>
                        </a:rPr>
                        <a:t>Xanthocarpum</a:t>
                      </a:r>
                      <a:endParaRPr lang="en-US" sz="1200" b="1" u="none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Kankari</a:t>
                      </a:r>
                      <a:endParaRPr lang="en-US" sz="1400" b="1" u="none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u="none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8872" indent="0" algn="l">
                        <a:buNone/>
                      </a:pPr>
                      <a:r>
                        <a:rPr lang="en-US" sz="1400" dirty="0" smtClean="0"/>
                        <a:t>Bronchodilator effect.</a:t>
                      </a:r>
                    </a:p>
                    <a:p>
                      <a:pPr marL="118872" indent="0" algn="l">
                        <a:buNone/>
                      </a:pPr>
                      <a:r>
                        <a:rPr lang="en-US" sz="1400" dirty="0" smtClean="0"/>
                        <a:t>Reduction in the bronchial mucosal edema.</a:t>
                      </a:r>
                    </a:p>
                    <a:p>
                      <a:pPr marL="118872" indent="0" algn="l">
                        <a:buNone/>
                      </a:pPr>
                      <a:r>
                        <a:rPr lang="en-US" sz="1400" dirty="0" smtClean="0"/>
                        <a:t>Reduction in the secretions within the airway lumen.</a:t>
                      </a:r>
                      <a:endParaRPr lang="en-US" sz="1400" b="1" u="sng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9207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dirty="0" err="1" smtClean="0">
                          <a:solidFill>
                            <a:schemeClr val="tx1"/>
                          </a:solidFill>
                        </a:rPr>
                        <a:t>Tinospora</a:t>
                      </a:r>
                      <a:r>
                        <a:rPr lang="en-US" sz="1600" b="1" u="none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b="1" u="none" dirty="0" err="1" smtClean="0">
                          <a:solidFill>
                            <a:schemeClr val="tx1"/>
                          </a:solidFill>
                        </a:rPr>
                        <a:t>cordifolia</a:t>
                      </a:r>
                      <a:endParaRPr lang="en-US" sz="1600" b="1" u="none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sz="16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Giloy</a:t>
                      </a:r>
                      <a:endParaRPr lang="en-US" sz="16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US" sz="1400" dirty="0" smtClean="0"/>
                        <a:t>Commonly named as “</a:t>
                      </a:r>
                      <a:r>
                        <a:rPr lang="en-US" sz="1400" dirty="0" err="1" smtClean="0"/>
                        <a:t>Guduchi</a:t>
                      </a:r>
                      <a:r>
                        <a:rPr lang="en-US" sz="1400" dirty="0" smtClean="0"/>
                        <a:t>”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US" sz="1400" dirty="0" smtClean="0"/>
                        <a:t>Improves the immunity and prevents recurrent infections. 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US" sz="1400" dirty="0" smtClean="0"/>
                        <a:t>Improves the body’s resistance to various diseases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4758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dirty="0" err="1" smtClean="0">
                          <a:solidFill>
                            <a:schemeClr val="tx1"/>
                          </a:solidFill>
                        </a:rPr>
                        <a:t>Adhatoda</a:t>
                      </a:r>
                      <a:r>
                        <a:rPr lang="en-US" sz="1600" b="1" u="none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b="1" u="none" dirty="0" err="1" smtClean="0">
                          <a:solidFill>
                            <a:schemeClr val="tx1"/>
                          </a:solidFill>
                        </a:rPr>
                        <a:t>vasica</a:t>
                      </a:r>
                      <a:endParaRPr lang="en-US" sz="1200" b="1" u="none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sz="16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Vasaka</a:t>
                      </a:r>
                      <a:endParaRPr lang="en-US" sz="16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Vasica</a:t>
                      </a:r>
                      <a:r>
                        <a:rPr lang="en-US" sz="1400" dirty="0" smtClean="0"/>
                        <a:t> is most well-known for its effectiveness in treating respiratory conditions.</a:t>
                      </a:r>
                    </a:p>
                    <a:p>
                      <a:r>
                        <a:rPr lang="en-US" sz="1400" dirty="0" smtClean="0"/>
                        <a:t>Has </a:t>
                      </a:r>
                      <a:r>
                        <a:rPr lang="en-US" sz="1400" dirty="0" err="1" smtClean="0"/>
                        <a:t>bronchodilatory</a:t>
                      </a:r>
                      <a:r>
                        <a:rPr lang="en-US" sz="1400" dirty="0" smtClean="0"/>
                        <a:t> effect.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4758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dirty="0" err="1" smtClean="0">
                          <a:solidFill>
                            <a:schemeClr val="tx1"/>
                          </a:solidFill>
                        </a:rPr>
                        <a:t>Ocimum</a:t>
                      </a:r>
                      <a:r>
                        <a:rPr lang="en-US" sz="1600" b="1" u="none" dirty="0" smtClean="0">
                          <a:solidFill>
                            <a:schemeClr val="tx1"/>
                          </a:solidFill>
                        </a:rPr>
                        <a:t> sanctum</a:t>
                      </a:r>
                    </a:p>
                    <a:p>
                      <a:endParaRPr lang="en-US" sz="16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u="none" dirty="0" err="1" smtClean="0">
                          <a:solidFill>
                            <a:schemeClr val="tx1"/>
                          </a:solidFill>
                        </a:rPr>
                        <a:t>Tulsi</a:t>
                      </a:r>
                      <a:endParaRPr lang="en-US" sz="1600" b="1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Tulsi</a:t>
                      </a:r>
                      <a:r>
                        <a:rPr lang="en-US" sz="1400" baseline="0" dirty="0" smtClean="0"/>
                        <a:t> is known to heal the problems associated with throat and chest.</a:t>
                      </a:r>
                    </a:p>
                    <a:p>
                      <a:r>
                        <a:rPr lang="en-US" sz="1400" baseline="0" dirty="0" smtClean="0"/>
                        <a:t>It is the best herb used to treat common cold, flu and headaches.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719263"/>
            <a:ext cx="1905000" cy="87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667000"/>
            <a:ext cx="2048301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0" y="3875394"/>
            <a:ext cx="1257300" cy="99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938" y="5029200"/>
            <a:ext cx="116205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5867400"/>
            <a:ext cx="1538287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1037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4876800" cy="563562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ROLE OF INDIVIDUAL COMPONENTS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9941494"/>
              </p:ext>
            </p:extLst>
          </p:nvPr>
        </p:nvGraphicFramePr>
        <p:xfrm>
          <a:off x="0" y="1447800"/>
          <a:ext cx="9144000" cy="248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371600"/>
                <a:gridCol w="3962400"/>
                <a:gridCol w="1905000"/>
              </a:tblGrid>
              <a:tr h="64796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COMPONENTS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COMMON NAMES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ROLE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IMAGE</a:t>
                      </a:r>
                      <a:endParaRPr lang="en-US" sz="1600" dirty="0"/>
                    </a:p>
                  </a:txBody>
                  <a:tcPr/>
                </a:tc>
              </a:tr>
              <a:tr h="6479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dirty="0" smtClean="0">
                          <a:solidFill>
                            <a:schemeClr val="tx1"/>
                          </a:solidFill>
                        </a:rPr>
                        <a:t>Piper </a:t>
                      </a:r>
                      <a:r>
                        <a:rPr lang="en-US" sz="1600" b="1" u="none" dirty="0" err="1" smtClean="0">
                          <a:solidFill>
                            <a:schemeClr val="tx1"/>
                          </a:solidFill>
                        </a:rPr>
                        <a:t>longum</a:t>
                      </a:r>
                      <a:endParaRPr lang="en-US" sz="1050" u="none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dirty="0" err="1" smtClean="0">
                          <a:solidFill>
                            <a:schemeClr val="tx1"/>
                          </a:solidFill>
                        </a:rPr>
                        <a:t>Pipali</a:t>
                      </a:r>
                      <a:endParaRPr lang="en-US" sz="1050" u="none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sz="16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en-US" sz="1600" dirty="0" err="1" smtClean="0"/>
                        <a:t>Pipali</a:t>
                      </a:r>
                      <a:r>
                        <a:rPr lang="en-US" sz="1600" dirty="0" smtClean="0"/>
                        <a:t> is very effective in case of mucus and cold conditions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6090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dirty="0" err="1" smtClean="0">
                          <a:solidFill>
                            <a:schemeClr val="tx1"/>
                          </a:solidFill>
                        </a:rPr>
                        <a:t>Zingiber</a:t>
                      </a:r>
                      <a:r>
                        <a:rPr lang="en-US" sz="1600" b="1" u="none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b="1" u="none" dirty="0" err="1" smtClean="0">
                          <a:solidFill>
                            <a:schemeClr val="tx1"/>
                          </a:solidFill>
                        </a:rPr>
                        <a:t>officinale</a:t>
                      </a:r>
                      <a:endParaRPr lang="en-US" sz="16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dirty="0" err="1" smtClean="0">
                          <a:solidFill>
                            <a:schemeClr val="tx1"/>
                          </a:solidFill>
                        </a:rPr>
                        <a:t>Saunth</a:t>
                      </a:r>
                      <a:endParaRPr lang="en-US" sz="1600" b="1" u="none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u="none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Ginger can </a:t>
                      </a:r>
                      <a:r>
                        <a:rPr lang="en-IN" sz="1600" noProof="0" dirty="0" smtClean="0"/>
                        <a:t>minimise</a:t>
                      </a:r>
                      <a:r>
                        <a:rPr lang="en-US" sz="1600" dirty="0" smtClean="0"/>
                        <a:t> symptoms of common cold and other respiratory conditions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5584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dirty="0" smtClean="0">
                          <a:solidFill>
                            <a:schemeClr val="tx1"/>
                          </a:solidFill>
                        </a:rPr>
                        <a:t>Piper </a:t>
                      </a:r>
                      <a:r>
                        <a:rPr lang="en-US" sz="1600" b="1" u="none" dirty="0" err="1" smtClean="0">
                          <a:solidFill>
                            <a:schemeClr val="tx1"/>
                          </a:solidFill>
                        </a:rPr>
                        <a:t>nigrum</a:t>
                      </a:r>
                      <a:endParaRPr lang="en-US" sz="1600" b="1" u="none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sz="16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u="none" dirty="0" smtClean="0">
                          <a:solidFill>
                            <a:schemeClr val="tx1"/>
                          </a:solidFill>
                        </a:rPr>
                        <a:t>Kali </a:t>
                      </a:r>
                      <a:r>
                        <a:rPr lang="en-US" sz="1600" b="1" u="none" dirty="0" err="1" smtClean="0">
                          <a:solidFill>
                            <a:schemeClr val="tx1"/>
                          </a:solidFill>
                        </a:rPr>
                        <a:t>mirch</a:t>
                      </a:r>
                      <a:endParaRPr lang="en-US" sz="16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Shows expectorant property and</a:t>
                      </a:r>
                      <a:r>
                        <a:rPr lang="en-US" sz="1600" baseline="0" dirty="0" smtClean="0"/>
                        <a:t> h</a:t>
                      </a:r>
                      <a:r>
                        <a:rPr lang="en-US" sz="1600" dirty="0" smtClean="0"/>
                        <a:t>elps to break up the mucus.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2046684"/>
            <a:ext cx="1081087" cy="588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251" y="2653050"/>
            <a:ext cx="150495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581400"/>
            <a:ext cx="1004887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5515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6096000" cy="563562"/>
          </a:xfrm>
        </p:spPr>
        <p:txBody>
          <a:bodyPr>
            <a:noAutofit/>
          </a:bodyPr>
          <a:lstStyle/>
          <a:p>
            <a:pPr algn="l"/>
            <a:r>
              <a:rPr lang="en-US" sz="3600" dirty="0">
                <a:solidFill>
                  <a:schemeClr val="bg1"/>
                </a:solidFill>
              </a:rPr>
              <a:t>PRESENTATION DETAILS</a:t>
            </a:r>
            <a:br>
              <a:rPr lang="en-US" sz="3600" dirty="0">
                <a:solidFill>
                  <a:schemeClr val="bg1"/>
                </a:solidFill>
              </a:rPr>
            </a:br>
            <a:endParaRPr lang="en-US" sz="36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117269"/>
              </p:ext>
            </p:extLst>
          </p:nvPr>
        </p:nvGraphicFramePr>
        <p:xfrm>
          <a:off x="457200" y="1752600"/>
          <a:ext cx="7848600" cy="106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150"/>
                <a:gridCol w="1962150"/>
                <a:gridCol w="1962150"/>
                <a:gridCol w="1962150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MRP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DP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BV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PV</a:t>
                      </a:r>
                      <a:endParaRPr lang="en-US" dirty="0"/>
                    </a:p>
                  </a:txBody>
                  <a:tcPr anchor="ctr"/>
                </a:tc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Rs.625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Rs.535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20.06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62000" y="1143000"/>
            <a:ext cx="4145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Presentation – 60’s capsules in bottle pack</a:t>
            </a:r>
            <a:endParaRPr lang="en-US" dirty="0"/>
          </a:p>
        </p:txBody>
      </p:sp>
      <p:pic>
        <p:nvPicPr>
          <p:cNvPr id="1026" name="Picture 2" descr="C:\Users\mkaur\AppData\Local\Microsoft\Windows\Temporary Internet Files\Content.Outlook\MCSWIKHQ\Ayusante_Respocar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200400"/>
            <a:ext cx="2895600" cy="364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0790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2667000" cy="563562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solidFill>
                  <a:schemeClr val="bg1"/>
                </a:solidFill>
              </a:rPr>
              <a:t>SUMMARY</a:t>
            </a:r>
            <a:endParaRPr lang="en-US" b="1" u="sng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059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The brand is an ideal choice for respiratory problems as it has the following features :</a:t>
            </a:r>
          </a:p>
          <a:p>
            <a:pPr marL="0" indent="0">
              <a:buNone/>
            </a:pPr>
            <a:endParaRPr lang="en-US" sz="2400" b="1" dirty="0" smtClean="0"/>
          </a:p>
          <a:p>
            <a:r>
              <a:rPr lang="en-US" sz="2000" dirty="0"/>
              <a:t>For Cough and Asthma </a:t>
            </a:r>
            <a:r>
              <a:rPr lang="en-US" sz="2000" dirty="0" smtClean="0"/>
              <a:t>and for those with </a:t>
            </a:r>
            <a:r>
              <a:rPr lang="en-US" sz="2000" dirty="0"/>
              <a:t>congested and weak lungs</a:t>
            </a:r>
            <a:r>
              <a:rPr lang="en-US" sz="2000" dirty="0" smtClean="0"/>
              <a:t>.</a:t>
            </a:r>
          </a:p>
          <a:p>
            <a:pPr fontAlgn="t"/>
            <a:r>
              <a:rPr lang="en-US" sz="2000" dirty="0"/>
              <a:t>Bronchodilator </a:t>
            </a:r>
            <a:r>
              <a:rPr lang="en-US" sz="2000" dirty="0" smtClean="0"/>
              <a:t>effect as it helps in reduction </a:t>
            </a:r>
            <a:r>
              <a:rPr lang="en-US" sz="2000" dirty="0"/>
              <a:t>in the bronchial mucosal </a:t>
            </a:r>
            <a:r>
              <a:rPr lang="en-US" sz="2000" dirty="0" smtClean="0"/>
              <a:t>edema and reductions in </a:t>
            </a:r>
            <a:r>
              <a:rPr lang="en-US" sz="2000" dirty="0"/>
              <a:t>the secretions within the airway lumen.</a:t>
            </a:r>
          </a:p>
          <a:p>
            <a:pPr fontAlgn="t"/>
            <a:r>
              <a:rPr lang="en-US" sz="2000" dirty="0" smtClean="0"/>
              <a:t>Improves </a:t>
            </a:r>
            <a:r>
              <a:rPr lang="en-US" sz="2000" dirty="0"/>
              <a:t>the immunity and prevents recurrent infections. </a:t>
            </a:r>
          </a:p>
          <a:p>
            <a:pPr fontAlgn="t"/>
            <a:r>
              <a:rPr lang="en-US" sz="2000" dirty="0" err="1"/>
              <a:t>Tulsi</a:t>
            </a:r>
            <a:r>
              <a:rPr lang="en-US" sz="2000" dirty="0"/>
              <a:t> is known to heal the problems associated with throat and chest.</a:t>
            </a:r>
          </a:p>
          <a:p>
            <a:pPr fontAlgn="t"/>
            <a:r>
              <a:rPr lang="en-US" sz="2000" dirty="0"/>
              <a:t>It is the best herb used to treat common </a:t>
            </a:r>
            <a:r>
              <a:rPr lang="en-US" sz="2000" dirty="0" smtClean="0"/>
              <a:t>cold, flu </a:t>
            </a:r>
            <a:r>
              <a:rPr lang="en-US" sz="2000" dirty="0"/>
              <a:t>and headaches</a:t>
            </a:r>
            <a:r>
              <a:rPr lang="en-US" sz="2000" dirty="0" smtClean="0"/>
              <a:t>.</a:t>
            </a:r>
          </a:p>
          <a:p>
            <a:pPr fontAlgn="t"/>
            <a:r>
              <a:rPr lang="en-US" sz="2000" dirty="0" err="1"/>
              <a:t>Pipali</a:t>
            </a:r>
            <a:r>
              <a:rPr lang="en-US" sz="2000" dirty="0"/>
              <a:t> is very effective in case of mucus and cold conditions</a:t>
            </a:r>
          </a:p>
          <a:p>
            <a:r>
              <a:rPr lang="en-US" sz="2000" dirty="0"/>
              <a:t>Ginger can minimize symptoms of the common cold and other respiratory </a:t>
            </a:r>
            <a:r>
              <a:rPr lang="en-US" sz="2000" dirty="0" smtClean="0"/>
              <a:t>conditions shows </a:t>
            </a:r>
            <a:r>
              <a:rPr lang="en-US" sz="2000" dirty="0"/>
              <a:t>expectorant </a:t>
            </a:r>
            <a:r>
              <a:rPr lang="en-US" sz="2000" dirty="0" smtClean="0"/>
              <a:t>property.</a:t>
            </a:r>
            <a:endParaRPr lang="en-US" sz="2000" dirty="0"/>
          </a:p>
          <a:p>
            <a:pPr fontAlgn="t"/>
            <a:r>
              <a:rPr lang="en-US" sz="2000" dirty="0"/>
              <a:t>Helps to break up the mucus.</a:t>
            </a:r>
          </a:p>
          <a:p>
            <a:pPr marL="0" indent="0" fontAlgn="t">
              <a:buNone/>
            </a:pPr>
            <a:endParaRPr lang="en-US" sz="2400" dirty="0" smtClean="0"/>
          </a:p>
          <a:p>
            <a:pPr fontAlgn="t"/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830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2180</TotalTime>
  <Words>349</Words>
  <Application>Microsoft Office PowerPoint</Application>
  <PresentationFormat>On-screen Show (4:3)</PresentationFormat>
  <Paragraphs>82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ROLE OF INDIVIDUAL COMPONENTS</vt:lpstr>
      <vt:lpstr>ROLE OF INDIVIDUAL COMPONENTS</vt:lpstr>
      <vt:lpstr>PRESENTATION DETAILS 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swapna</dc:creator>
  <cp:lastModifiedBy>Tanmoy</cp:lastModifiedBy>
  <cp:revision>170</cp:revision>
  <dcterms:created xsi:type="dcterms:W3CDTF">2015-11-07T11:02:39Z</dcterms:created>
  <dcterms:modified xsi:type="dcterms:W3CDTF">2016-12-08T09:41:05Z</dcterms:modified>
</cp:coreProperties>
</file>